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 Semi-Bold" charset="1" panose="000007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361449" y="6364100"/>
            <a:ext cx="6492240" cy="0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04251" y="996146"/>
            <a:ext cx="15279498" cy="5541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84"/>
              </a:lnSpc>
            </a:pPr>
            <a:r>
              <a:rPr lang="en-US" sz="14567" spc="-742" b="true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Stock Price Prediction Using LSTM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85402" y="6171075"/>
            <a:ext cx="8757108" cy="36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7"/>
              </a:lnSpc>
              <a:spcBef>
                <a:spcPct val="0"/>
              </a:spcBef>
            </a:pP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DRIVING SUCCESS WITH STRATEGIC DIGITAL MARKETING</a:t>
            </a:r>
          </a:p>
        </p:txBody>
      </p:sp>
      <p:grpSp>
        <p:nvGrpSpPr>
          <p:cNvPr name="Group 17" id="17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811935" y="963776"/>
            <a:ext cx="4971814" cy="36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OJ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ECT 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SENTA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4251" y="7080999"/>
            <a:ext cx="8757108" cy="290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Rajdeep Thakur (2206113)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Sumandeep Sahoo (2206302)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Anshuman Ghosh (2206074)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Debdip Chatterjee (2206087)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Tathagato Bhattacharjee (2206145)</a:t>
            </a:r>
          </a:p>
          <a:p>
            <a:pPr algn="l" marL="442230" indent="-221115" lvl="1">
              <a:lnSpc>
                <a:spcPts val="2867"/>
              </a:lnSpc>
              <a:buFont typeface="Arial"/>
              <a:buChar char="•"/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Smruti Ranjan Rout (2206131)</a:t>
            </a:r>
          </a:p>
          <a:p>
            <a:pPr algn="l" marL="0" indent="0" lvl="0">
              <a:lnSpc>
                <a:spcPts val="2867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706557" y="7080999"/>
            <a:ext cx="8757108" cy="72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Unde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 the Gu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nce </a:t>
            </a: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</a:p>
          <a:p>
            <a:pPr algn="l" marL="0" indent="0" lvl="0">
              <a:lnSpc>
                <a:spcPts val="2867"/>
              </a:lnSpc>
              <a:spcBef>
                <a:spcPct val="0"/>
              </a:spcBef>
            </a:pPr>
            <a:r>
              <a:rPr lang="en-US" sz="2048" spc="256" strike="noStrike" u="none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Mr. Prasenjit Maiti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41259" y="2448542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-2843285">
            <a:off x="9742566" y="8306796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696654" y="1180053"/>
            <a:ext cx="5182691" cy="5182691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0838" y="40838"/>
              <a:ext cx="731125" cy="731125"/>
            </a:xfrm>
            <a:custGeom>
              <a:avLst/>
              <a:gdLst/>
              <a:ahLst/>
              <a:cxnLst/>
              <a:rect r="r" b="b" t="t" l="l"/>
              <a:pathLst>
                <a:path h="731125" w="731125">
                  <a:moveTo>
                    <a:pt x="435276" y="28876"/>
                  </a:moveTo>
                  <a:lnTo>
                    <a:pt x="702248" y="295848"/>
                  </a:lnTo>
                  <a:cubicBezTo>
                    <a:pt x="720737" y="314337"/>
                    <a:pt x="731124" y="339414"/>
                    <a:pt x="731124" y="365562"/>
                  </a:cubicBezTo>
                  <a:cubicBezTo>
                    <a:pt x="731124" y="391710"/>
                    <a:pt x="720737" y="416787"/>
                    <a:pt x="702248" y="435276"/>
                  </a:cubicBezTo>
                  <a:lnTo>
                    <a:pt x="435276" y="702248"/>
                  </a:lnTo>
                  <a:cubicBezTo>
                    <a:pt x="416787" y="720737"/>
                    <a:pt x="391710" y="731124"/>
                    <a:pt x="365562" y="731124"/>
                  </a:cubicBezTo>
                  <a:cubicBezTo>
                    <a:pt x="339414" y="731124"/>
                    <a:pt x="314337" y="720737"/>
                    <a:pt x="295848" y="702248"/>
                  </a:cubicBezTo>
                  <a:lnTo>
                    <a:pt x="28876" y="435276"/>
                  </a:lnTo>
                  <a:cubicBezTo>
                    <a:pt x="10387" y="416787"/>
                    <a:pt x="0" y="391710"/>
                    <a:pt x="0" y="365562"/>
                  </a:cubicBezTo>
                  <a:cubicBezTo>
                    <a:pt x="0" y="339414"/>
                    <a:pt x="10387" y="314337"/>
                    <a:pt x="28876" y="295848"/>
                  </a:cubicBezTo>
                  <a:lnTo>
                    <a:pt x="295848" y="28876"/>
                  </a:lnTo>
                  <a:cubicBezTo>
                    <a:pt x="314337" y="10387"/>
                    <a:pt x="339414" y="0"/>
                    <a:pt x="365562" y="0"/>
                  </a:cubicBezTo>
                  <a:cubicBezTo>
                    <a:pt x="391710" y="0"/>
                    <a:pt x="416787" y="10387"/>
                    <a:pt x="435276" y="28876"/>
                  </a:cubicBezTo>
                  <a:close/>
                </a:path>
              </a:pathLst>
            </a:custGeom>
            <a:blipFill>
              <a:blip r:embed="rId3"/>
              <a:stretch>
                <a:fillRect l="-27559" t="-1674" r="-27559" b="-1674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28549" y="2232834"/>
            <a:ext cx="9144026" cy="6220435"/>
            <a:chOff x="0" y="0"/>
            <a:chExt cx="12192034" cy="829391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1567569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LSTM Model Architecture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67569" y="3582213"/>
              <a:ext cx="9660275" cy="471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er 1: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TM (50 uni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ts, return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sequ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)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pout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(20%)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Layer 2: LS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(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30 units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)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Dropout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(20%)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nse Lay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: Fully con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ted 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laye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wit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 a 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igmo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 ac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tiv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ation 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nction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ize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th a 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arning rate of 0.001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34" y="3311147"/>
              <a:ext cx="10578657" cy="1905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4131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7959" t="-4335" r="-58546" b="-659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909550" y="1879231"/>
            <a:ext cx="9378450" cy="5542989"/>
            <a:chOff x="0" y="0"/>
            <a:chExt cx="12504600" cy="7390652"/>
          </a:xfrm>
        </p:grpSpPr>
        <p:sp>
          <p:nvSpPr>
            <p:cNvPr name="AutoShape 23" id="23"/>
            <p:cNvSpPr/>
            <p:nvPr/>
          </p:nvSpPr>
          <p:spPr>
            <a:xfrm>
              <a:off x="12700" y="3349247"/>
              <a:ext cx="12491900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Training &amp; Results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3872752"/>
              <a:ext cx="9380684" cy="351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ss Function: Binary Cros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s-En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tropy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Early Stopping: Stops training if validation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loss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doe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’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improve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ing Metrics:</a:t>
              </a:r>
            </a:p>
            <a:p>
              <a:pPr algn="l" marL="906780" indent="-302260" lvl="2">
                <a:lnSpc>
                  <a:spcPts val="356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 square: 0.75 - 0.85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843285">
            <a:off x="5420643" y="8507152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3700652" y="5200292"/>
            <a:ext cx="7401304" cy="74013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543285">
            <a:off x="17487424" y="5806081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543285">
            <a:off x="18023904" y="3927651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543285">
            <a:off x="16624939" y="7876301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24" y="2232834"/>
            <a:ext cx="9144024" cy="6668110"/>
            <a:chOff x="0" y="0"/>
            <a:chExt cx="12192032" cy="889081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1567567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Performance Evaluation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67567" y="3582213"/>
              <a:ext cx="9660275" cy="530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Confusion 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atrix: Visual repre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entat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correct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ect predictions.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 square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: 0.75 - 0.85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mit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ations:</a:t>
              </a:r>
            </a:p>
            <a:p>
              <a:pPr algn="l" marL="906780" indent="-302260" lvl="2">
                <a:lnSpc>
                  <a:spcPts val="356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Performance depends on the timefr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ame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and stock volatility.</a:t>
              </a:r>
            </a:p>
            <a:p>
              <a:pPr algn="l" marL="906780" indent="-302260" lvl="2">
                <a:lnSpc>
                  <a:spcPts val="3569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Exte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rnal 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actors like news, economy, politics are not considered.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32" y="3311147"/>
              <a:ext cx="11227810" cy="1905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309211" y="2232834"/>
            <a:ext cx="7087562" cy="6084605"/>
          </a:xfrm>
          <a:custGeom>
            <a:avLst/>
            <a:gdLst/>
            <a:ahLst/>
            <a:cxnLst/>
            <a:rect r="r" b="b" t="t" l="l"/>
            <a:pathLst>
              <a:path h="6084605" w="7087562">
                <a:moveTo>
                  <a:pt x="0" y="0"/>
                </a:moveTo>
                <a:lnTo>
                  <a:pt x="7087562" y="0"/>
                </a:lnTo>
                <a:lnTo>
                  <a:pt x="7087562" y="6084605"/>
                </a:lnTo>
                <a:lnTo>
                  <a:pt x="0" y="608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4131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48280" t="0" r="-48280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-2843285">
            <a:off x="5420643" y="8507152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3700652" y="5200292"/>
            <a:ext cx="7401304" cy="740130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909550" y="2772417"/>
            <a:ext cx="9378450" cy="5329200"/>
            <a:chOff x="0" y="0"/>
            <a:chExt cx="12504600" cy="7105600"/>
          </a:xfrm>
        </p:grpSpPr>
        <p:sp>
          <p:nvSpPr>
            <p:cNvPr name="AutoShape 28" id="28"/>
            <p:cNvSpPr/>
            <p:nvPr/>
          </p:nvSpPr>
          <p:spPr>
            <a:xfrm>
              <a:off x="12700" y="1870394"/>
              <a:ext cx="12491900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133350"/>
              <a:ext cx="10624465" cy="1717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Visualization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393900"/>
              <a:ext cx="11133000" cy="471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00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Volume Over Time:</a:t>
              </a: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Di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splays trading volume trends using a bar chart.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Trend Over Time: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Line graph showcas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trend movements over time.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</a:t>
              </a: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aily Return (%):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Tracks daily percentage returns for performance analysis.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 Correlations: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Heatmap showing rel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hip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between different financial indicators.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57996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-2843285">
            <a:off x="16295530" y="2172471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390868"/>
            <a:ext cx="7968349" cy="236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165" spc="-467" b="true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Challanges Faced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9128" y="4735158"/>
            <a:ext cx="7309078" cy="40015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028700" y="5424487"/>
            <a:ext cx="8115300" cy="311570"/>
            <a:chOff x="0" y="0"/>
            <a:chExt cx="10820400" cy="41542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61918"/>
              <a:ext cx="291592" cy="29159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658951" y="-57150"/>
              <a:ext cx="10161449" cy="47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DATA INCONSISTENCIES IN FINANCIAL APIS.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40712" y="7325625"/>
            <a:ext cx="8115300" cy="311570"/>
            <a:chOff x="0" y="0"/>
            <a:chExt cx="10820400" cy="415427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61918"/>
              <a:ext cx="291592" cy="291592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658951" y="-57150"/>
              <a:ext cx="10161449" cy="47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TRAINING TIME AND OVERFITTING RISK.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28700" y="6193257"/>
            <a:ext cx="8115300" cy="675167"/>
            <a:chOff x="0" y="0"/>
            <a:chExt cx="10820400" cy="900223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61918"/>
              <a:ext cx="291592" cy="29159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658951" y="-57150"/>
              <a:ext cx="10161449" cy="95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DIFFICULTY IN CHOOSING THE RIGHT SEQUENCE LENGTH FOR LSTM.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8700" y="8094395"/>
            <a:ext cx="8115300" cy="675167"/>
            <a:chOff x="0" y="0"/>
            <a:chExt cx="10820400" cy="900223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61918"/>
              <a:ext cx="291592" cy="29159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8951" y="-57150"/>
              <a:ext cx="10161449" cy="95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UNDERSTANDING MARKET TRENDS BEYOND NUMERICAL INDICATORS.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44974" y="2186601"/>
            <a:ext cx="13798051" cy="12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165" spc="-467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Scope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8771" y="3912101"/>
            <a:ext cx="7282392" cy="2396198"/>
            <a:chOff x="0" y="0"/>
            <a:chExt cx="9709856" cy="319493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709856" cy="3194930"/>
              <a:chOff x="0" y="0"/>
              <a:chExt cx="1917996" cy="63109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7996" cy="631097"/>
              </a:xfrm>
              <a:custGeom>
                <a:avLst/>
                <a:gdLst/>
                <a:ahLst/>
                <a:cxnLst/>
                <a:rect r="r" b="b" t="t" l="l"/>
                <a:pathLst>
                  <a:path h="631097" w="1917996">
                    <a:moveTo>
                      <a:pt x="54218" y="0"/>
                    </a:moveTo>
                    <a:lnTo>
                      <a:pt x="1863778" y="0"/>
                    </a:lnTo>
                    <a:cubicBezTo>
                      <a:pt x="1893722" y="0"/>
                      <a:pt x="1917996" y="24274"/>
                      <a:pt x="1917996" y="54218"/>
                    </a:cubicBezTo>
                    <a:lnTo>
                      <a:pt x="1917996" y="576879"/>
                    </a:lnTo>
                    <a:cubicBezTo>
                      <a:pt x="1917996" y="606823"/>
                      <a:pt x="1893722" y="631097"/>
                      <a:pt x="1863778" y="631097"/>
                    </a:cubicBezTo>
                    <a:lnTo>
                      <a:pt x="54218" y="631097"/>
                    </a:lnTo>
                    <a:cubicBezTo>
                      <a:pt x="24274" y="631097"/>
                      <a:pt x="0" y="606823"/>
                      <a:pt x="0" y="576879"/>
                    </a:cubicBezTo>
                    <a:lnTo>
                      <a:pt x="0" y="54218"/>
                    </a:lnTo>
                    <a:cubicBezTo>
                      <a:pt x="0" y="24274"/>
                      <a:pt x="24274" y="0"/>
                      <a:pt x="5421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00000"/>
                    </a:srgbClr>
                  </a:gs>
                  <a:gs pos="100000">
                    <a:srgbClr val="64B4B8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917996" cy="6882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33010" y="1511370"/>
              <a:ext cx="8297631" cy="1097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Integ</a:t>
              </a:r>
              <a:r>
                <a:rPr lang="en-US" sz="20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rating Sentiment Analysis from news &amp; social media.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54341" y="315567"/>
              <a:ext cx="6109627" cy="95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7"/>
                </a:lnSpc>
                <a:spcBef>
                  <a:spcPct val="0"/>
                </a:spcBef>
              </a:pP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ENHANCING PREDICTION ACCURACY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8771" y="6800098"/>
            <a:ext cx="7282392" cy="2100846"/>
            <a:chOff x="0" y="0"/>
            <a:chExt cx="9709856" cy="280112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9709856" cy="2801128"/>
              <a:chOff x="0" y="0"/>
              <a:chExt cx="1917996" cy="553309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7996" cy="553309"/>
              </a:xfrm>
              <a:custGeom>
                <a:avLst/>
                <a:gdLst/>
                <a:ahLst/>
                <a:cxnLst/>
                <a:rect r="r" b="b" t="t" l="l"/>
                <a:pathLst>
                  <a:path h="553309" w="1917996">
                    <a:moveTo>
                      <a:pt x="54218" y="0"/>
                    </a:moveTo>
                    <a:lnTo>
                      <a:pt x="1863778" y="0"/>
                    </a:lnTo>
                    <a:cubicBezTo>
                      <a:pt x="1893722" y="0"/>
                      <a:pt x="1917996" y="24274"/>
                      <a:pt x="1917996" y="54218"/>
                    </a:cubicBezTo>
                    <a:lnTo>
                      <a:pt x="1917996" y="499091"/>
                    </a:lnTo>
                    <a:cubicBezTo>
                      <a:pt x="1917996" y="513471"/>
                      <a:pt x="1912284" y="527261"/>
                      <a:pt x="1902116" y="537429"/>
                    </a:cubicBezTo>
                    <a:cubicBezTo>
                      <a:pt x="1891948" y="547597"/>
                      <a:pt x="1878158" y="553309"/>
                      <a:pt x="1863778" y="553309"/>
                    </a:cubicBezTo>
                    <a:lnTo>
                      <a:pt x="54218" y="553309"/>
                    </a:lnTo>
                    <a:cubicBezTo>
                      <a:pt x="24274" y="553309"/>
                      <a:pt x="0" y="529035"/>
                      <a:pt x="0" y="499091"/>
                    </a:cubicBezTo>
                    <a:lnTo>
                      <a:pt x="0" y="54218"/>
                    </a:lnTo>
                    <a:cubicBezTo>
                      <a:pt x="0" y="24274"/>
                      <a:pt x="24274" y="0"/>
                      <a:pt x="5421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7000"/>
                    </a:srgbClr>
                  </a:gs>
                  <a:gs pos="100000">
                    <a:srgbClr val="64B4B8">
                      <a:alpha val="17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1917996" cy="6104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387750" y="1028770"/>
              <a:ext cx="8539371" cy="1097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nc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uding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ob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nanc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ial in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tors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be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tter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ight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03267" y="315567"/>
              <a:ext cx="7007381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7"/>
                </a:lnSpc>
                <a:spcBef>
                  <a:spcPct val="0"/>
                </a:spcBef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EXPANDING DATA SOURCES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44000" y="3912101"/>
            <a:ext cx="7225921" cy="2034171"/>
            <a:chOff x="0" y="0"/>
            <a:chExt cx="9634561" cy="2712228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9634561" cy="2712228"/>
              <a:chOff x="0" y="0"/>
              <a:chExt cx="1903123" cy="53574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03123" cy="535749"/>
              </a:xfrm>
              <a:custGeom>
                <a:avLst/>
                <a:gdLst/>
                <a:ahLst/>
                <a:cxnLst/>
                <a:rect r="r" b="b" t="t" l="l"/>
                <a:pathLst>
                  <a:path h="535749" w="1903123">
                    <a:moveTo>
                      <a:pt x="54642" y="0"/>
                    </a:moveTo>
                    <a:lnTo>
                      <a:pt x="1848481" y="0"/>
                    </a:lnTo>
                    <a:cubicBezTo>
                      <a:pt x="1862973" y="0"/>
                      <a:pt x="1876872" y="5757"/>
                      <a:pt x="1887119" y="16004"/>
                    </a:cubicBezTo>
                    <a:cubicBezTo>
                      <a:pt x="1897366" y="26252"/>
                      <a:pt x="1903123" y="40150"/>
                      <a:pt x="1903123" y="54642"/>
                    </a:cubicBezTo>
                    <a:lnTo>
                      <a:pt x="1903123" y="481107"/>
                    </a:lnTo>
                    <a:cubicBezTo>
                      <a:pt x="1903123" y="511285"/>
                      <a:pt x="1878659" y="535749"/>
                      <a:pt x="1848481" y="535749"/>
                    </a:cubicBezTo>
                    <a:lnTo>
                      <a:pt x="54642" y="535749"/>
                    </a:lnTo>
                    <a:cubicBezTo>
                      <a:pt x="40150" y="535749"/>
                      <a:pt x="26252" y="529992"/>
                      <a:pt x="16004" y="519745"/>
                    </a:cubicBezTo>
                    <a:cubicBezTo>
                      <a:pt x="5757" y="509497"/>
                      <a:pt x="0" y="495599"/>
                      <a:pt x="0" y="481107"/>
                    </a:cubicBezTo>
                    <a:lnTo>
                      <a:pt x="0" y="54642"/>
                    </a:lnTo>
                    <a:cubicBezTo>
                      <a:pt x="0" y="40150"/>
                      <a:pt x="5757" y="26252"/>
                      <a:pt x="16004" y="16004"/>
                    </a:cubicBezTo>
                    <a:cubicBezTo>
                      <a:pt x="26252" y="5757"/>
                      <a:pt x="40150" y="0"/>
                      <a:pt x="5464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7000"/>
                    </a:srgbClr>
                  </a:gs>
                  <a:gs pos="100000">
                    <a:srgbClr val="64B4B8">
                      <a:alpha val="17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1903123" cy="5928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384743" y="1511370"/>
              <a:ext cx="8473152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Ex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rimenting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it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Hybri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 m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od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els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(CNN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+ LSTM)</a:t>
              </a:r>
              <a:r>
                <a:rPr lang="en-US" sz="20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00140" y="315567"/>
              <a:ext cx="6953042" cy="95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7"/>
                </a:lnSpc>
                <a:spcBef>
                  <a:spcPct val="0"/>
                </a:spcBef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ADVANCED MODEL ARCHITECTURES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04035" y="6504746"/>
            <a:ext cx="7282392" cy="2034248"/>
            <a:chOff x="0" y="0"/>
            <a:chExt cx="9709856" cy="2712330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9709856" cy="2712330"/>
              <a:chOff x="0" y="0"/>
              <a:chExt cx="1917996" cy="53576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7996" cy="535769"/>
              </a:xfrm>
              <a:custGeom>
                <a:avLst/>
                <a:gdLst/>
                <a:ahLst/>
                <a:cxnLst/>
                <a:rect r="r" b="b" t="t" l="l"/>
                <a:pathLst>
                  <a:path h="535769" w="1917996">
                    <a:moveTo>
                      <a:pt x="54218" y="0"/>
                    </a:moveTo>
                    <a:lnTo>
                      <a:pt x="1863778" y="0"/>
                    </a:lnTo>
                    <a:cubicBezTo>
                      <a:pt x="1893722" y="0"/>
                      <a:pt x="1917996" y="24274"/>
                      <a:pt x="1917996" y="54218"/>
                    </a:cubicBezTo>
                    <a:lnTo>
                      <a:pt x="1917996" y="481551"/>
                    </a:lnTo>
                    <a:cubicBezTo>
                      <a:pt x="1917996" y="511495"/>
                      <a:pt x="1893722" y="535769"/>
                      <a:pt x="1863778" y="535769"/>
                    </a:cubicBezTo>
                    <a:lnTo>
                      <a:pt x="54218" y="535769"/>
                    </a:lnTo>
                    <a:cubicBezTo>
                      <a:pt x="24274" y="535769"/>
                      <a:pt x="0" y="511495"/>
                      <a:pt x="0" y="481551"/>
                    </a:cubicBezTo>
                    <a:lnTo>
                      <a:pt x="0" y="54218"/>
                    </a:lnTo>
                    <a:cubicBezTo>
                      <a:pt x="0" y="24274"/>
                      <a:pt x="24274" y="0"/>
                      <a:pt x="54218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00000"/>
                    </a:srgbClr>
                  </a:gs>
                  <a:gs pos="100000">
                    <a:srgbClr val="64B4B8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1917996" cy="5929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533010" y="1028770"/>
              <a:ext cx="8297631" cy="1097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r>
                <a:rPr lang="en-US" sz="20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ing the model in a real-time stock analysis web app.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54341" y="315567"/>
              <a:ext cx="6109627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7"/>
                </a:lnSpc>
                <a:spcBef>
                  <a:spcPct val="0"/>
                </a:spcBef>
              </a:pP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REAL-WORLD DEPLOYMENT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5339774" y="3461334"/>
            <a:ext cx="7608451" cy="0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361449" y="6843571"/>
            <a:ext cx="6492240" cy="0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04251" y="3327945"/>
            <a:ext cx="15279498" cy="315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59"/>
              </a:lnSpc>
            </a:pPr>
            <a:r>
              <a:rPr lang="en-US" sz="22874" spc="-1166" b="true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85402" y="6516635"/>
            <a:ext cx="7567095" cy="50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2744" spc="343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START YOUR INVESTMENT JOURNEY</a:t>
            </a:r>
          </a:p>
        </p:txBody>
      </p:sp>
      <p:grpSp>
        <p:nvGrpSpPr>
          <p:cNvPr name="Group 17" id="17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19075" y="2279210"/>
            <a:ext cx="9368925" cy="5609679"/>
            <a:chOff x="0" y="0"/>
            <a:chExt cx="12491900" cy="7479572"/>
          </a:xfrm>
        </p:grpSpPr>
        <p:sp>
          <p:nvSpPr>
            <p:cNvPr name="AutoShape 21" id="21"/>
            <p:cNvSpPr/>
            <p:nvPr/>
          </p:nvSpPr>
          <p:spPr>
            <a:xfrm>
              <a:off x="1784384" y="3034039"/>
              <a:ext cx="10707516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133350"/>
              <a:ext cx="10624465" cy="1717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Goal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794194"/>
              <a:ext cx="10624465" cy="143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67"/>
                </a:lnSpc>
                <a:spcBef>
                  <a:spcPct val="0"/>
                </a:spcBef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PREDICT WHETHE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 A ST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CK'S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CLOSING P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CE WILL 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IN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CREA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 O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 DE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EASE BASED O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N 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HISTORIC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048" spc="256" strike="noStrike" u="none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L DATA.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961672"/>
              <a:ext cx="8658671" cy="351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9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Chal</a:t>
              </a: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len</a:t>
              </a: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</a:t>
              </a: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</a:t>
              </a:r>
              <a:r>
                <a:rPr lang="en-US" b="true" sz="2100" strike="noStrike" u="none">
                  <a:solidFill>
                    <a:srgbClr val="202729">
                      <a:alpha val="71765"/>
                    </a:srgbClr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: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High market fluctuations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Complex dependencies between different stock attributes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Noisy and incomplete data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1166195"/>
            <a:ext cx="8235435" cy="823543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642" y="19642"/>
              <a:ext cx="773515" cy="773515"/>
            </a:xfrm>
            <a:custGeom>
              <a:avLst/>
              <a:gdLst/>
              <a:ahLst/>
              <a:cxnLst/>
              <a:rect r="r" b="b" t="t" l="l"/>
              <a:pathLst>
                <a:path h="773515" w="773515">
                  <a:moveTo>
                    <a:pt x="430630" y="24230"/>
                  </a:moveTo>
                  <a:lnTo>
                    <a:pt x="749286" y="342886"/>
                  </a:lnTo>
                  <a:cubicBezTo>
                    <a:pt x="773516" y="367116"/>
                    <a:pt x="773516" y="406400"/>
                    <a:pt x="749286" y="430630"/>
                  </a:cubicBezTo>
                  <a:lnTo>
                    <a:pt x="430630" y="749286"/>
                  </a:lnTo>
                  <a:cubicBezTo>
                    <a:pt x="406400" y="773516"/>
                    <a:pt x="367116" y="773516"/>
                    <a:pt x="342886" y="749286"/>
                  </a:cubicBezTo>
                  <a:lnTo>
                    <a:pt x="24230" y="430630"/>
                  </a:lnTo>
                  <a:cubicBezTo>
                    <a:pt x="0" y="406400"/>
                    <a:pt x="0" y="367116"/>
                    <a:pt x="24230" y="342886"/>
                  </a:cubicBezTo>
                  <a:lnTo>
                    <a:pt x="342886" y="24230"/>
                  </a:lnTo>
                  <a:cubicBezTo>
                    <a:pt x="367116" y="0"/>
                    <a:pt x="406400" y="0"/>
                    <a:pt x="430630" y="2423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7" id="27"/>
          <p:cNvGrpSpPr/>
          <p:nvPr/>
        </p:nvGrpSpPr>
        <p:grpSpPr>
          <a:xfrm rot="-2843285">
            <a:off x="811426" y="8306796"/>
            <a:ext cx="3086100" cy="308610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57996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1306210"/>
            <a:ext cx="9472600" cy="7425546"/>
            <a:chOff x="0" y="0"/>
            <a:chExt cx="12630133" cy="9900728"/>
          </a:xfrm>
        </p:grpSpPr>
        <p:sp>
          <p:nvSpPr>
            <p:cNvPr name="AutoShape 23" id="23"/>
            <p:cNvSpPr/>
            <p:nvPr/>
          </p:nvSpPr>
          <p:spPr>
            <a:xfrm>
              <a:off x="0" y="3722178"/>
              <a:ext cx="12192000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2005668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What is the Stock Market?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005668" y="3995228"/>
              <a:ext cx="9660275" cy="5905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ck ma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k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prediction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is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 cha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lenging task due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ma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ket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volatil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 nu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rous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influen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 fa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ors.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radi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thods strugg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w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non-lin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mak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 dee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learn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ng-b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appro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effe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use 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Sho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-T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ory (LSTM) network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s,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ype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of recur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neu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k (RNN),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analyze past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ends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and pr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ck moveme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843285">
            <a:off x="9570662" y="8001918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71525"/>
            <a:ext cx="18288000" cy="328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b="true" sz="9170" spc="1146">
                <a:solidFill>
                  <a:srgbClr val="459DAC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Stack &amp; Functionalities</a:t>
            </a:r>
          </a:p>
        </p:txBody>
      </p:sp>
      <p:grpSp>
        <p:nvGrpSpPr>
          <p:cNvPr name="Group 3" id="3"/>
          <p:cNvGrpSpPr/>
          <p:nvPr/>
        </p:nvGrpSpPr>
        <p:grpSpPr>
          <a:xfrm rot="-2843285">
            <a:off x="9570662" y="800191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4833245"/>
            <a:ext cx="14575434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312">
                <a:solidFill>
                  <a:srgbClr val="69CCD3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React.js – Dynamic &amp; interactive UI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Recharts &amp; Heatmaps – Data visualization for trends, volume, accuracy, and correlations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312">
                <a:solidFill>
                  <a:srgbClr val="69CCD3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Flask – REST API for ML model integration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Data Processing – Handles predictions &amp; stock market data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 spc="312">
                <a:solidFill>
                  <a:srgbClr val="69CCD3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25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</a:t>
            </a: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LSTM Model (lstm_model.h5) – Predicts stock trends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Performance Metrics – R square correlation heatmaps, confusion matrix</a:t>
            </a:r>
          </a:p>
        </p:txBody>
      </p:sp>
      <p:grpSp>
        <p:nvGrpSpPr>
          <p:cNvPr name="Group 7" id="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57996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-2843285">
            <a:off x="16295530" y="2172471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3433989"/>
            <a:ext cx="9472600" cy="5824311"/>
            <a:chOff x="0" y="0"/>
            <a:chExt cx="12630133" cy="7765748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2005668" y="133350"/>
              <a:ext cx="10624465" cy="1717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Objectives</a:t>
              </a:r>
            </a:p>
          </p:txBody>
        </p:sp>
        <p:sp>
          <p:nvSpPr>
            <p:cNvPr name="AutoShape 27" id="27"/>
            <p:cNvSpPr/>
            <p:nvPr/>
          </p:nvSpPr>
          <p:spPr>
            <a:xfrm>
              <a:off x="104" y="1870394"/>
              <a:ext cx="9745438" cy="53353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371600" y="2675177"/>
              <a:ext cx="291592" cy="29159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030551" y="2556110"/>
              <a:ext cx="10161449" cy="95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FETCH REAL-TIME STOCK DATA USING YAHOO FINANCE (YFINANCE).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1387616" y="5671619"/>
              <a:ext cx="291592" cy="29159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2046567" y="5552552"/>
              <a:ext cx="10161449" cy="95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TRAIN AN LSTM-BASED MODEL TO CLASSIFY STOCK PRICE MOVEMENTS.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1371600" y="3931000"/>
              <a:ext cx="291592" cy="291592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2030551" y="3811933"/>
              <a:ext cx="10161449" cy="1442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COMPUTE TECHNICAL INDICATORS LIKE EXPONENTIAL MOVING AVERAGE (EMA) AND PARABOLIC SAR (PSAR).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1371600" y="6927442"/>
              <a:ext cx="291592" cy="291592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DA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2030551" y="6808375"/>
              <a:ext cx="10161449" cy="957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EVALUATE PERFORMANCE USING R SQUARE AND CONFUSION MATRIX.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4131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7959" t="-4335" r="-58546" b="-659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8919075" y="2463776"/>
            <a:ext cx="9368925" cy="6652399"/>
            <a:chOff x="0" y="0"/>
            <a:chExt cx="12491900" cy="8869865"/>
          </a:xfrm>
        </p:grpSpPr>
        <p:sp>
          <p:nvSpPr>
            <p:cNvPr name="AutoShape 23" id="23"/>
            <p:cNvSpPr/>
            <p:nvPr/>
          </p:nvSpPr>
          <p:spPr>
            <a:xfrm>
              <a:off x="0" y="1870394"/>
              <a:ext cx="12491900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33350"/>
              <a:ext cx="10624465" cy="1717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Methodology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367465"/>
              <a:ext cx="9380684" cy="650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Data 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ction: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Extract 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ical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st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ock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ta (Op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n, High, Low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ose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 Volum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).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Fea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tur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neer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Compu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EMA,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AR, 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 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urn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percentage.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roce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sing: Nor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ze da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ta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eate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me-serie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sequences.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Mode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aini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ng: 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 LSTM with historical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data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det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Evalua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on: Meas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racy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and co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 with actual trend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843285">
            <a:off x="5420643" y="8507152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3700652" y="5200292"/>
            <a:ext cx="7401304" cy="74013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863688" y="2344573"/>
            <a:ext cx="12560623" cy="126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b="true" sz="9165" spc="-467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Collection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8756" y="5143500"/>
            <a:ext cx="5334401" cy="3691490"/>
            <a:chOff x="0" y="0"/>
            <a:chExt cx="7112535" cy="492198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112535" cy="4921987"/>
              <a:chOff x="0" y="0"/>
              <a:chExt cx="1404945" cy="97224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04945" cy="972244"/>
              </a:xfrm>
              <a:custGeom>
                <a:avLst/>
                <a:gdLst/>
                <a:ahLst/>
                <a:cxnLst/>
                <a:rect r="r" b="b" t="t" l="l"/>
                <a:pathLst>
                  <a:path h="972244" w="1404945">
                    <a:moveTo>
                      <a:pt x="74017" y="0"/>
                    </a:moveTo>
                    <a:lnTo>
                      <a:pt x="1330928" y="0"/>
                    </a:lnTo>
                    <a:cubicBezTo>
                      <a:pt x="1350558" y="0"/>
                      <a:pt x="1369385" y="7798"/>
                      <a:pt x="1383266" y="21679"/>
                    </a:cubicBezTo>
                    <a:cubicBezTo>
                      <a:pt x="1397147" y="35560"/>
                      <a:pt x="1404945" y="54387"/>
                      <a:pt x="1404945" y="74017"/>
                    </a:cubicBezTo>
                    <a:lnTo>
                      <a:pt x="1404945" y="898227"/>
                    </a:lnTo>
                    <a:cubicBezTo>
                      <a:pt x="1404945" y="917858"/>
                      <a:pt x="1397147" y="936684"/>
                      <a:pt x="1383266" y="950565"/>
                    </a:cubicBezTo>
                    <a:cubicBezTo>
                      <a:pt x="1369385" y="964446"/>
                      <a:pt x="1350558" y="972244"/>
                      <a:pt x="1330928" y="972244"/>
                    </a:cubicBezTo>
                    <a:lnTo>
                      <a:pt x="74017" y="972244"/>
                    </a:lnTo>
                    <a:cubicBezTo>
                      <a:pt x="54387" y="972244"/>
                      <a:pt x="35560" y="964446"/>
                      <a:pt x="21679" y="950565"/>
                    </a:cubicBezTo>
                    <a:cubicBezTo>
                      <a:pt x="7798" y="936684"/>
                      <a:pt x="0" y="917858"/>
                      <a:pt x="0" y="898227"/>
                    </a:cubicBezTo>
                    <a:lnTo>
                      <a:pt x="0" y="74017"/>
                    </a:lnTo>
                    <a:cubicBezTo>
                      <a:pt x="0" y="54387"/>
                      <a:pt x="7798" y="35560"/>
                      <a:pt x="21679" y="21679"/>
                    </a:cubicBezTo>
                    <a:cubicBezTo>
                      <a:pt x="35560" y="7798"/>
                      <a:pt x="54387" y="0"/>
                      <a:pt x="740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00000"/>
                    </a:srgbClr>
                  </a:gs>
                  <a:gs pos="100000">
                    <a:srgbClr val="64B4B8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404945" cy="10293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33010" y="1031370"/>
              <a:ext cx="6152288" cy="351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ck ma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k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data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is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ext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acted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hoo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Fina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nce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API,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rov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ing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orical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l-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tim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ock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var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ompa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nie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fin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nci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54341" y="315567"/>
              <a:ext cx="6109627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6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SOURCE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78517" y="5143500"/>
            <a:ext cx="5334401" cy="3605840"/>
            <a:chOff x="0" y="0"/>
            <a:chExt cx="7112535" cy="480778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7112535" cy="4807786"/>
              <a:chOff x="0" y="0"/>
              <a:chExt cx="1404945" cy="94968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04945" cy="949686"/>
              </a:xfrm>
              <a:custGeom>
                <a:avLst/>
                <a:gdLst/>
                <a:ahLst/>
                <a:cxnLst/>
                <a:rect r="r" b="b" t="t" l="l"/>
                <a:pathLst>
                  <a:path h="949686" w="1404945">
                    <a:moveTo>
                      <a:pt x="74017" y="0"/>
                    </a:moveTo>
                    <a:lnTo>
                      <a:pt x="1330928" y="0"/>
                    </a:lnTo>
                    <a:cubicBezTo>
                      <a:pt x="1350558" y="0"/>
                      <a:pt x="1369385" y="7798"/>
                      <a:pt x="1383266" y="21679"/>
                    </a:cubicBezTo>
                    <a:cubicBezTo>
                      <a:pt x="1397147" y="35560"/>
                      <a:pt x="1404945" y="54387"/>
                      <a:pt x="1404945" y="74017"/>
                    </a:cubicBezTo>
                    <a:lnTo>
                      <a:pt x="1404945" y="875669"/>
                    </a:lnTo>
                    <a:cubicBezTo>
                      <a:pt x="1404945" y="895299"/>
                      <a:pt x="1397147" y="914126"/>
                      <a:pt x="1383266" y="928007"/>
                    </a:cubicBezTo>
                    <a:cubicBezTo>
                      <a:pt x="1369385" y="941888"/>
                      <a:pt x="1350558" y="949686"/>
                      <a:pt x="1330928" y="949686"/>
                    </a:cubicBezTo>
                    <a:lnTo>
                      <a:pt x="74017" y="949686"/>
                    </a:lnTo>
                    <a:cubicBezTo>
                      <a:pt x="54387" y="949686"/>
                      <a:pt x="35560" y="941888"/>
                      <a:pt x="21679" y="928007"/>
                    </a:cubicBezTo>
                    <a:cubicBezTo>
                      <a:pt x="7798" y="914126"/>
                      <a:pt x="0" y="895299"/>
                      <a:pt x="0" y="875669"/>
                    </a:cubicBezTo>
                    <a:lnTo>
                      <a:pt x="0" y="74017"/>
                    </a:lnTo>
                    <a:cubicBezTo>
                      <a:pt x="0" y="54387"/>
                      <a:pt x="7798" y="35560"/>
                      <a:pt x="21679" y="21679"/>
                    </a:cubicBezTo>
                    <a:cubicBezTo>
                      <a:pt x="35560" y="7798"/>
                      <a:pt x="54387" y="0"/>
                      <a:pt x="740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57000"/>
                    </a:srgbClr>
                  </a:gs>
                  <a:gs pos="100000">
                    <a:srgbClr val="64B4B8">
                      <a:alpha val="57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404945" cy="1006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33010" y="1165098"/>
              <a:ext cx="6152288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Th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d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et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clude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fiv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y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of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k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mark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et dat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a,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mp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ehen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ive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ew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flu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tion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 trend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s, 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 marke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be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ha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vio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ov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FFFFFF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on.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54341" y="315567"/>
              <a:ext cx="6109627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6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TIME PERIOD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74843" y="5143500"/>
            <a:ext cx="5334401" cy="3691639"/>
            <a:chOff x="0" y="0"/>
            <a:chExt cx="7112535" cy="4922185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112535" cy="4922185"/>
              <a:chOff x="0" y="0"/>
              <a:chExt cx="1404945" cy="972284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04945" cy="972284"/>
              </a:xfrm>
              <a:custGeom>
                <a:avLst/>
                <a:gdLst/>
                <a:ahLst/>
                <a:cxnLst/>
                <a:rect r="r" b="b" t="t" l="l"/>
                <a:pathLst>
                  <a:path h="972284" w="1404945">
                    <a:moveTo>
                      <a:pt x="74017" y="0"/>
                    </a:moveTo>
                    <a:lnTo>
                      <a:pt x="1330928" y="0"/>
                    </a:lnTo>
                    <a:cubicBezTo>
                      <a:pt x="1350558" y="0"/>
                      <a:pt x="1369385" y="7798"/>
                      <a:pt x="1383266" y="21679"/>
                    </a:cubicBezTo>
                    <a:cubicBezTo>
                      <a:pt x="1397147" y="35560"/>
                      <a:pt x="1404945" y="54387"/>
                      <a:pt x="1404945" y="74017"/>
                    </a:cubicBezTo>
                    <a:lnTo>
                      <a:pt x="1404945" y="898266"/>
                    </a:lnTo>
                    <a:cubicBezTo>
                      <a:pt x="1404945" y="917897"/>
                      <a:pt x="1397147" y="936723"/>
                      <a:pt x="1383266" y="950604"/>
                    </a:cubicBezTo>
                    <a:cubicBezTo>
                      <a:pt x="1369385" y="964485"/>
                      <a:pt x="1350558" y="972284"/>
                      <a:pt x="1330928" y="972284"/>
                    </a:cubicBezTo>
                    <a:lnTo>
                      <a:pt x="74017" y="972284"/>
                    </a:lnTo>
                    <a:cubicBezTo>
                      <a:pt x="54387" y="972284"/>
                      <a:pt x="35560" y="964485"/>
                      <a:pt x="21679" y="950604"/>
                    </a:cubicBezTo>
                    <a:cubicBezTo>
                      <a:pt x="7798" y="936723"/>
                      <a:pt x="0" y="917897"/>
                      <a:pt x="0" y="898266"/>
                    </a:cubicBezTo>
                    <a:lnTo>
                      <a:pt x="0" y="74017"/>
                    </a:lnTo>
                    <a:cubicBezTo>
                      <a:pt x="0" y="54387"/>
                      <a:pt x="7798" y="35560"/>
                      <a:pt x="21679" y="21679"/>
                    </a:cubicBezTo>
                    <a:cubicBezTo>
                      <a:pt x="35560" y="7798"/>
                      <a:pt x="54387" y="0"/>
                      <a:pt x="7401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459DAC">
                      <a:alpha val="17000"/>
                    </a:srgbClr>
                  </a:gs>
                  <a:gs pos="100000">
                    <a:srgbClr val="64B4B8">
                      <a:alpha val="17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1404945" cy="10294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67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33010" y="1031568"/>
              <a:ext cx="6152288" cy="351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llect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bute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incl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ose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gh, Low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es,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Volum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ana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yz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 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rk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s,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vol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ility,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dic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ck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veme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554341" y="315567"/>
              <a:ext cx="6109627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62">
                  <a:solidFill>
                    <a:srgbClr val="459DAC"/>
                  </a:solidFill>
                  <a:latin typeface="Poppins"/>
                  <a:ea typeface="Poppins"/>
                  <a:cs typeface="Poppins"/>
                  <a:sym typeface="Poppins"/>
                </a:rPr>
                <a:t>ATTRIBUTES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-2843285">
            <a:off x="15891151" y="9218401"/>
            <a:ext cx="3086100" cy="308610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2843285">
            <a:off x="17598749" y="8269499"/>
            <a:ext cx="3086100" cy="308610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4461255" y="3590731"/>
            <a:ext cx="9368925" cy="0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41259" y="2448542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175651" y="2232834"/>
            <a:ext cx="7968349" cy="6668110"/>
            <a:chOff x="0" y="0"/>
            <a:chExt cx="10624465" cy="889081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Technical Indicators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582213"/>
              <a:ext cx="9660275" cy="530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Exp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ving Ave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age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(EMA): Smooth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pr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ify tr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nds.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bol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SAR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(P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AR):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erm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potentia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rever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dire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Trend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Calculati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: Diff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ween Open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ce and EMA.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tion: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Percen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age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sing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ice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tim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e.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2843285">
            <a:off x="9742566" y="8306796"/>
            <a:ext cx="3086100" cy="308610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696654" y="1180053"/>
            <a:ext cx="5182691" cy="518269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0838" y="40838"/>
              <a:ext cx="731125" cy="731125"/>
            </a:xfrm>
            <a:custGeom>
              <a:avLst/>
              <a:gdLst/>
              <a:ahLst/>
              <a:cxnLst/>
              <a:rect r="r" b="b" t="t" l="l"/>
              <a:pathLst>
                <a:path h="731125" w="731125">
                  <a:moveTo>
                    <a:pt x="435276" y="28876"/>
                  </a:moveTo>
                  <a:lnTo>
                    <a:pt x="702248" y="295848"/>
                  </a:lnTo>
                  <a:cubicBezTo>
                    <a:pt x="720737" y="314337"/>
                    <a:pt x="731124" y="339414"/>
                    <a:pt x="731124" y="365562"/>
                  </a:cubicBezTo>
                  <a:cubicBezTo>
                    <a:pt x="731124" y="391710"/>
                    <a:pt x="720737" y="416787"/>
                    <a:pt x="702248" y="435276"/>
                  </a:cubicBezTo>
                  <a:lnTo>
                    <a:pt x="435276" y="702248"/>
                  </a:lnTo>
                  <a:cubicBezTo>
                    <a:pt x="416787" y="720737"/>
                    <a:pt x="391710" y="731124"/>
                    <a:pt x="365562" y="731124"/>
                  </a:cubicBezTo>
                  <a:cubicBezTo>
                    <a:pt x="339414" y="731124"/>
                    <a:pt x="314337" y="720737"/>
                    <a:pt x="295848" y="702248"/>
                  </a:cubicBezTo>
                  <a:lnTo>
                    <a:pt x="28876" y="435276"/>
                  </a:lnTo>
                  <a:cubicBezTo>
                    <a:pt x="10387" y="416787"/>
                    <a:pt x="0" y="391710"/>
                    <a:pt x="0" y="365562"/>
                  </a:cubicBezTo>
                  <a:cubicBezTo>
                    <a:pt x="0" y="339414"/>
                    <a:pt x="10387" y="314337"/>
                    <a:pt x="28876" y="295848"/>
                  </a:cubicBezTo>
                  <a:lnTo>
                    <a:pt x="295848" y="28876"/>
                  </a:lnTo>
                  <a:cubicBezTo>
                    <a:pt x="314337" y="10387"/>
                    <a:pt x="339414" y="0"/>
                    <a:pt x="365562" y="0"/>
                  </a:cubicBezTo>
                  <a:cubicBezTo>
                    <a:pt x="391710" y="0"/>
                    <a:pt x="416787" y="10387"/>
                    <a:pt x="435276" y="28876"/>
                  </a:cubicBezTo>
                  <a:close/>
                </a:path>
              </a:pathLst>
            </a:custGeom>
            <a:blipFill>
              <a:blip r:embed="rId3"/>
              <a:stretch>
                <a:fillRect l="-27559" t="-1674" r="-27559" b="-1674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AutoShape 30" id="30"/>
          <p:cNvSpPr/>
          <p:nvPr/>
        </p:nvSpPr>
        <p:spPr>
          <a:xfrm>
            <a:off x="-571614" y="4684475"/>
            <a:ext cx="7312471" cy="0"/>
          </a:xfrm>
          <a:prstGeom prst="line">
            <a:avLst/>
          </a:prstGeom>
          <a:ln cap="flat" w="28575">
            <a:solidFill>
              <a:srgbClr val="459DA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1467" cy="441467"/>
            </a:xfrm>
            <a:custGeom>
              <a:avLst/>
              <a:gdLst/>
              <a:ahLst/>
              <a:cxnLst/>
              <a:rect r="r" b="b" t="t" l="l"/>
              <a:pathLst>
                <a:path h="441467" w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54934" y="1126483"/>
            <a:ext cx="408731" cy="4087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4131" y="2000326"/>
            <a:ext cx="7401304" cy="7401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7959" t="-4335" r="-58546" b="-659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144000" y="2438085"/>
            <a:ext cx="9387975" cy="6085452"/>
            <a:chOff x="0" y="0"/>
            <a:chExt cx="12517300" cy="8113935"/>
          </a:xfrm>
        </p:grpSpPr>
        <p:sp>
          <p:nvSpPr>
            <p:cNvPr name="AutoShape 23" id="23"/>
            <p:cNvSpPr/>
            <p:nvPr/>
          </p:nvSpPr>
          <p:spPr>
            <a:xfrm>
              <a:off x="25400" y="3349247"/>
              <a:ext cx="12491900" cy="0"/>
            </a:xfrm>
            <a:prstGeom prst="line">
              <a:avLst/>
            </a:prstGeom>
            <a:ln cap="flat" w="38100">
              <a:solidFill>
                <a:srgbClr val="459DA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133350"/>
              <a:ext cx="10624465" cy="319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9165" spc="-467" b="true">
                  <a:solidFill>
                    <a:srgbClr val="459DAC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Data Preprocessing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3999135"/>
              <a:ext cx="9380684" cy="411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Hand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missing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v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ue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using fo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rwa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rd-fill and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backwa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d-fill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met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hods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atu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ormalization using Stand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ardS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aler.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reating sequences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ast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10 day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ed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ic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he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nex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 d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ay's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trend.</a:t>
              </a:r>
            </a:p>
            <a:p>
              <a:pPr algn="l" marL="453390" indent="-226695" lvl="1">
                <a:lnSpc>
                  <a:spcPts val="356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Sp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data in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o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80%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ining,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20% valida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io</a:t>
              </a:r>
              <a:r>
                <a:rPr lang="en-US" sz="2100" strike="noStrike" u="none">
                  <a:solidFill>
                    <a:srgbClr val="202729">
                      <a:alpha val="71765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n.</a:t>
              </a:r>
            </a:p>
            <a:p>
              <a:pPr algn="l" marL="0" indent="0" lvl="0">
                <a:lnSpc>
                  <a:spcPts val="35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843285">
            <a:off x="5420643" y="8507152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3700652" y="5200292"/>
            <a:ext cx="7401304" cy="74013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8596" y="28596"/>
              <a:ext cx="755608" cy="755608"/>
            </a:xfrm>
            <a:custGeom>
              <a:avLst/>
              <a:gdLst/>
              <a:ahLst/>
              <a:cxnLst/>
              <a:rect r="r" b="b" t="t" l="l"/>
              <a:pathLst>
                <a:path h="755608" w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DAGi70jjJ40</dc:identifier>
  <dcterms:modified xsi:type="dcterms:W3CDTF">2011-08-01T06:04:30Z</dcterms:modified>
  <cp:revision>1</cp:revision>
  <dc:title>Stock Price Detection</dc:title>
</cp:coreProperties>
</file>